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69" r:id="rId4"/>
    <p:sldId id="264" r:id="rId5"/>
    <p:sldId id="257" r:id="rId6"/>
    <p:sldId id="270" r:id="rId7"/>
    <p:sldId id="258" r:id="rId8"/>
    <p:sldId id="271" r:id="rId9"/>
    <p:sldId id="272" r:id="rId10"/>
    <p:sldId id="259" r:id="rId11"/>
    <p:sldId id="273" r:id="rId12"/>
    <p:sldId id="262" r:id="rId13"/>
    <p:sldId id="274" r:id="rId14"/>
    <p:sldId id="263" r:id="rId15"/>
    <p:sldId id="268" r:id="rId16"/>
    <p:sldId id="267" r:id="rId1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ahnaz\Desktop\HLs%20ALL\10m.%20Without\10m_Dariya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Mahnaz\Desktop\HLs%20ALL\10m.%20Without\10m_Dariya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ahnaz\Desktop\HLs%20ALL\10m.%20Without\10m_Dariy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24409448818897"/>
          <c:y val="0.15462451521917969"/>
          <c:w val="0.43771830926632455"/>
          <c:h val="0.8280809375572240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Log!$B$2:$B$66</c:f>
              <c:numCache>
                <c:formatCode>General</c:formatCode>
                <c:ptCount val="65"/>
                <c:pt idx="0">
                  <c:v>0.23619999999999999</c:v>
                </c:pt>
                <c:pt idx="1">
                  <c:v>0.20930000000000001</c:v>
                </c:pt>
                <c:pt idx="2">
                  <c:v>0.21629999999999999</c:v>
                </c:pt>
                <c:pt idx="3">
                  <c:v>0.23519999999999999</c:v>
                </c:pt>
                <c:pt idx="4">
                  <c:v>0.23400000000000001</c:v>
                </c:pt>
                <c:pt idx="5">
                  <c:v>0.2316</c:v>
                </c:pt>
                <c:pt idx="6">
                  <c:v>0.2104</c:v>
                </c:pt>
                <c:pt idx="7">
                  <c:v>0.23050000000000001</c:v>
                </c:pt>
                <c:pt idx="8">
                  <c:v>0.24329999999999999</c:v>
                </c:pt>
                <c:pt idx="9">
                  <c:v>0.25180000000000002</c:v>
                </c:pt>
                <c:pt idx="10">
                  <c:v>0.2477</c:v>
                </c:pt>
                <c:pt idx="11">
                  <c:v>0.24929999999999999</c:v>
                </c:pt>
                <c:pt idx="12">
                  <c:v>0.24759999999999999</c:v>
                </c:pt>
                <c:pt idx="13">
                  <c:v>0.25259999999999999</c:v>
                </c:pt>
                <c:pt idx="14">
                  <c:v>0.2404</c:v>
                </c:pt>
                <c:pt idx="15">
                  <c:v>0.2586</c:v>
                </c:pt>
                <c:pt idx="16">
                  <c:v>0.26819999999999999</c:v>
                </c:pt>
                <c:pt idx="17">
                  <c:v>0.27289999999999998</c:v>
                </c:pt>
                <c:pt idx="18">
                  <c:v>0.26590000000000003</c:v>
                </c:pt>
                <c:pt idx="19">
                  <c:v>0.2747</c:v>
                </c:pt>
                <c:pt idx="20">
                  <c:v>0.29360000000000003</c:v>
                </c:pt>
                <c:pt idx="21">
                  <c:v>0.29039999999999999</c:v>
                </c:pt>
                <c:pt idx="22">
                  <c:v>0.2606</c:v>
                </c:pt>
                <c:pt idx="23">
                  <c:v>0.2505</c:v>
                </c:pt>
                <c:pt idx="24">
                  <c:v>0.26419999999999999</c:v>
                </c:pt>
                <c:pt idx="25">
                  <c:v>0.28110000000000002</c:v>
                </c:pt>
                <c:pt idx="26">
                  <c:v>0.27710000000000001</c:v>
                </c:pt>
                <c:pt idx="27">
                  <c:v>0.27400000000000002</c:v>
                </c:pt>
                <c:pt idx="28">
                  <c:v>0.27510000000000001</c:v>
                </c:pt>
                <c:pt idx="29">
                  <c:v>0.2606</c:v>
                </c:pt>
                <c:pt idx="30">
                  <c:v>0.25019999999999998</c:v>
                </c:pt>
                <c:pt idx="31">
                  <c:v>0.25559999999999999</c:v>
                </c:pt>
                <c:pt idx="32">
                  <c:v>0.27679999999999999</c:v>
                </c:pt>
                <c:pt idx="33">
                  <c:v>0.27739999999999998</c:v>
                </c:pt>
                <c:pt idx="34">
                  <c:v>0.23430000000000001</c:v>
                </c:pt>
                <c:pt idx="35">
                  <c:v>0.19370000000000001</c:v>
                </c:pt>
                <c:pt idx="36">
                  <c:v>0.18429999999999999</c:v>
                </c:pt>
                <c:pt idx="37">
                  <c:v>0.20330000000000001</c:v>
                </c:pt>
                <c:pt idx="38">
                  <c:v>0.23730000000000001</c:v>
                </c:pt>
                <c:pt idx="39">
                  <c:v>0.25030000000000002</c:v>
                </c:pt>
                <c:pt idx="40">
                  <c:v>0.26740000000000003</c:v>
                </c:pt>
                <c:pt idx="41">
                  <c:v>0.28000000000000003</c:v>
                </c:pt>
                <c:pt idx="42">
                  <c:v>0.28360000000000002</c:v>
                </c:pt>
                <c:pt idx="43">
                  <c:v>0.27629999999999999</c:v>
                </c:pt>
                <c:pt idx="44">
                  <c:v>0.26119999999999999</c:v>
                </c:pt>
                <c:pt idx="45">
                  <c:v>0.2445</c:v>
                </c:pt>
                <c:pt idx="46">
                  <c:v>0.2392</c:v>
                </c:pt>
                <c:pt idx="47">
                  <c:v>0.21129999999999999</c:v>
                </c:pt>
                <c:pt idx="48">
                  <c:v>0.2039</c:v>
                </c:pt>
                <c:pt idx="49">
                  <c:v>0.2107</c:v>
                </c:pt>
                <c:pt idx="50">
                  <c:v>0.2361</c:v>
                </c:pt>
                <c:pt idx="51">
                  <c:v>0.2278</c:v>
                </c:pt>
                <c:pt idx="52">
                  <c:v>0.20449999999999999</c:v>
                </c:pt>
                <c:pt idx="53">
                  <c:v>0.20630000000000001</c:v>
                </c:pt>
                <c:pt idx="54">
                  <c:v>0.21290000000000001</c:v>
                </c:pt>
                <c:pt idx="55">
                  <c:v>0.2029</c:v>
                </c:pt>
                <c:pt idx="56">
                  <c:v>0.17979999999999999</c:v>
                </c:pt>
                <c:pt idx="57">
                  <c:v>0.18759999999999999</c:v>
                </c:pt>
                <c:pt idx="58">
                  <c:v>0.2009</c:v>
                </c:pt>
                <c:pt idx="59">
                  <c:v>0.22009999999999999</c:v>
                </c:pt>
                <c:pt idx="60">
                  <c:v>0.23369999999999999</c:v>
                </c:pt>
                <c:pt idx="61">
                  <c:v>0.24349999999999999</c:v>
                </c:pt>
                <c:pt idx="62">
                  <c:v>0.22800000000000001</c:v>
                </c:pt>
                <c:pt idx="63">
                  <c:v>0.2293</c:v>
                </c:pt>
                <c:pt idx="64">
                  <c:v>0.23480000000000001</c:v>
                </c:pt>
              </c:numCache>
            </c:numRef>
          </c:xVal>
          <c:yVal>
            <c:numRef>
              <c:f>Log!$A$2:$A$66</c:f>
              <c:numCache>
                <c:formatCode>General</c:formatCode>
                <c:ptCount val="65"/>
                <c:pt idx="0">
                  <c:v>1049.1215999999999</c:v>
                </c:pt>
                <c:pt idx="1">
                  <c:v>1049.2739999999999</c:v>
                </c:pt>
                <c:pt idx="2">
                  <c:v>1049.4264000000001</c:v>
                </c:pt>
                <c:pt idx="3">
                  <c:v>1049.5788</c:v>
                </c:pt>
                <c:pt idx="4">
                  <c:v>1049.7311999999999</c:v>
                </c:pt>
                <c:pt idx="5">
                  <c:v>1049.8835999999999</c:v>
                </c:pt>
                <c:pt idx="6">
                  <c:v>1050.0360000000001</c:v>
                </c:pt>
                <c:pt idx="7">
                  <c:v>1050.1884</c:v>
                </c:pt>
                <c:pt idx="8">
                  <c:v>1050.3407999999999</c:v>
                </c:pt>
                <c:pt idx="9">
                  <c:v>1050.4931999999999</c:v>
                </c:pt>
                <c:pt idx="10">
                  <c:v>1050.6456000000001</c:v>
                </c:pt>
                <c:pt idx="11">
                  <c:v>1050.798</c:v>
                </c:pt>
                <c:pt idx="12">
                  <c:v>1050.9503999999999</c:v>
                </c:pt>
                <c:pt idx="13">
                  <c:v>1051.1027999999999</c:v>
                </c:pt>
                <c:pt idx="14">
                  <c:v>1051.2552000000001</c:v>
                </c:pt>
                <c:pt idx="15">
                  <c:v>1051.4076</c:v>
                </c:pt>
                <c:pt idx="16">
                  <c:v>1051.56</c:v>
                </c:pt>
                <c:pt idx="17">
                  <c:v>1051.7123999999999</c:v>
                </c:pt>
                <c:pt idx="18">
                  <c:v>1051.8648000000001</c:v>
                </c:pt>
                <c:pt idx="19">
                  <c:v>1052.0172</c:v>
                </c:pt>
                <c:pt idx="20">
                  <c:v>1052.1695999999999</c:v>
                </c:pt>
                <c:pt idx="21">
                  <c:v>1052.3219999999999</c:v>
                </c:pt>
                <c:pt idx="22">
                  <c:v>1052.4744000000001</c:v>
                </c:pt>
                <c:pt idx="23">
                  <c:v>1052.6268</c:v>
                </c:pt>
                <c:pt idx="24">
                  <c:v>1052.7791999999999</c:v>
                </c:pt>
                <c:pt idx="25">
                  <c:v>1052.9315999999999</c:v>
                </c:pt>
                <c:pt idx="26">
                  <c:v>1053.0840000000001</c:v>
                </c:pt>
                <c:pt idx="27">
                  <c:v>1053.2364</c:v>
                </c:pt>
                <c:pt idx="28">
                  <c:v>1053.3887999999999</c:v>
                </c:pt>
                <c:pt idx="29">
                  <c:v>1053.5411999999999</c:v>
                </c:pt>
                <c:pt idx="30">
                  <c:v>1053.6936000000001</c:v>
                </c:pt>
                <c:pt idx="31">
                  <c:v>1053.846</c:v>
                </c:pt>
                <c:pt idx="32">
                  <c:v>1053.9983999999999</c:v>
                </c:pt>
                <c:pt idx="33">
                  <c:v>1054.1507999999999</c:v>
                </c:pt>
                <c:pt idx="34">
                  <c:v>1054.3032000000001</c:v>
                </c:pt>
                <c:pt idx="35">
                  <c:v>1054.4556</c:v>
                </c:pt>
                <c:pt idx="36">
                  <c:v>1054.6079999999999</c:v>
                </c:pt>
                <c:pt idx="37">
                  <c:v>1054.7603999999999</c:v>
                </c:pt>
                <c:pt idx="38">
                  <c:v>1054.9128000000001</c:v>
                </c:pt>
                <c:pt idx="39">
                  <c:v>1055.0652</c:v>
                </c:pt>
                <c:pt idx="40">
                  <c:v>1055.2175999999999</c:v>
                </c:pt>
                <c:pt idx="41">
                  <c:v>1055.3699999999999</c:v>
                </c:pt>
                <c:pt idx="42">
                  <c:v>1055.5224000000001</c:v>
                </c:pt>
                <c:pt idx="43">
                  <c:v>1055.6748</c:v>
                </c:pt>
                <c:pt idx="44">
                  <c:v>1055.8271999999999</c:v>
                </c:pt>
                <c:pt idx="45">
                  <c:v>1055.9795999999999</c:v>
                </c:pt>
                <c:pt idx="46">
                  <c:v>1056.1320000000001</c:v>
                </c:pt>
                <c:pt idx="47">
                  <c:v>1056.2844</c:v>
                </c:pt>
                <c:pt idx="48">
                  <c:v>1056.4367999999999</c:v>
                </c:pt>
                <c:pt idx="49">
                  <c:v>1056.5891999999999</c:v>
                </c:pt>
                <c:pt idx="50">
                  <c:v>1056.7416000000001</c:v>
                </c:pt>
                <c:pt idx="51">
                  <c:v>1056.894</c:v>
                </c:pt>
                <c:pt idx="52">
                  <c:v>1057.0463999999999</c:v>
                </c:pt>
                <c:pt idx="53">
                  <c:v>1057.1987999999999</c:v>
                </c:pt>
                <c:pt idx="54">
                  <c:v>1057.3512000000001</c:v>
                </c:pt>
                <c:pt idx="55">
                  <c:v>1057.5036</c:v>
                </c:pt>
                <c:pt idx="56">
                  <c:v>1057.6559999999999</c:v>
                </c:pt>
                <c:pt idx="57">
                  <c:v>1057.8083999999999</c:v>
                </c:pt>
                <c:pt idx="58">
                  <c:v>1057.9608000000001</c:v>
                </c:pt>
                <c:pt idx="59">
                  <c:v>1058.1132</c:v>
                </c:pt>
                <c:pt idx="60">
                  <c:v>1058.2655999999999</c:v>
                </c:pt>
                <c:pt idx="61">
                  <c:v>1058.4179999999999</c:v>
                </c:pt>
                <c:pt idx="62">
                  <c:v>1058.5704000000001</c:v>
                </c:pt>
                <c:pt idx="63">
                  <c:v>1058.7228</c:v>
                </c:pt>
                <c:pt idx="64">
                  <c:v>1058.8751999999999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45-4A10-AEFC-EEB9AB5E5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9628160"/>
        <c:axId val="819628576"/>
      </c:scatterChart>
      <c:valAx>
        <c:axId val="819628160"/>
        <c:scaling>
          <c:orientation val="minMax"/>
          <c:max val="0.4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b="1" baseline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تخلخل نوترون (</a:t>
                </a:r>
                <a:r>
                  <a:rPr lang="en-US" sz="8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v/v</a:t>
                </a:r>
                <a:r>
                  <a:rPr lang="fa-IR" b="1" baseline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)</a:t>
                </a:r>
                <a:endParaRPr lang="en-US" b="1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c:rich>
          </c:tx>
          <c:layout>
            <c:manualLayout>
              <c:xMode val="edge"/>
              <c:yMode val="edge"/>
              <c:x val="0.27644444444444444"/>
              <c:y val="2.588735087820623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628576"/>
        <c:crosses val="autoZero"/>
        <c:crossBetween val="midCat"/>
        <c:majorUnit val="0.2"/>
        <c:minorUnit val="0.1"/>
      </c:valAx>
      <c:valAx>
        <c:axId val="819628576"/>
        <c:scaling>
          <c:orientation val="maxMin"/>
          <c:max val="1059"/>
          <c:min val="104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b="1">
                    <a:solidFill>
                      <a:schemeClr val="tx1"/>
                    </a:solidFill>
                    <a:cs typeface="B Nazanin" panose="00000400000000000000" pitchFamily="2" charset="-78"/>
                  </a:rPr>
                  <a:t>عمق (</a:t>
                </a:r>
                <a:r>
                  <a:rPr lang="en-US"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a-IR" b="1">
                    <a:solidFill>
                      <a:schemeClr val="tx1"/>
                    </a:solidFill>
                    <a:cs typeface="B Nazanin" panose="00000400000000000000" pitchFamily="2" charset="-78"/>
                  </a:rPr>
                  <a:t>)</a:t>
                </a:r>
                <a:endParaRPr lang="en-US" b="1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c:rich>
          </c:tx>
          <c:layout>
            <c:manualLayout>
              <c:xMode val="edge"/>
              <c:yMode val="edge"/>
              <c:x val="2.3615048118985132E-3"/>
              <c:y val="0.485018834748345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628160"/>
        <c:crosses val="autoZero"/>
        <c:crossBetween val="midCat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436560314353768"/>
          <c:y val="4.4703246602677355E-2"/>
          <c:w val="0.66663607993882656"/>
          <c:h val="0.67422794608301084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'10m'!$H$2:$H$65</c:f>
              <c:numCache>
                <c:formatCode>General</c:formatCode>
                <c:ptCount val="64"/>
                <c:pt idx="0">
                  <c:v>1.5624999999994171E-2</c:v>
                </c:pt>
                <c:pt idx="1">
                  <c:v>3.1250000000011657E-2</c:v>
                </c:pt>
                <c:pt idx="2">
                  <c:v>4.6875000000005829E-2</c:v>
                </c:pt>
                <c:pt idx="3">
                  <c:v>6.2500000000023315E-2</c:v>
                </c:pt>
                <c:pt idx="4">
                  <c:v>7.8125000000040801E-2</c:v>
                </c:pt>
                <c:pt idx="5">
                  <c:v>9.3750000000058273E-2</c:v>
                </c:pt>
                <c:pt idx="6">
                  <c:v>0.10937500000005246</c:v>
                </c:pt>
                <c:pt idx="7">
                  <c:v>0.12500000000004663</c:v>
                </c:pt>
                <c:pt idx="8">
                  <c:v>0.1406250000000408</c:v>
                </c:pt>
                <c:pt idx="9">
                  <c:v>0.15625000000003497</c:v>
                </c:pt>
                <c:pt idx="10">
                  <c:v>0.17187500000002914</c:v>
                </c:pt>
                <c:pt idx="11">
                  <c:v>0.18750000000002331</c:v>
                </c:pt>
                <c:pt idx="12">
                  <c:v>0.2031250000000408</c:v>
                </c:pt>
                <c:pt idx="13">
                  <c:v>0.21875000000003497</c:v>
                </c:pt>
                <c:pt idx="14">
                  <c:v>0.23437500000002914</c:v>
                </c:pt>
                <c:pt idx="15">
                  <c:v>0.25000000000002331</c:v>
                </c:pt>
                <c:pt idx="16">
                  <c:v>0.26562500000001749</c:v>
                </c:pt>
                <c:pt idx="17">
                  <c:v>0.28125000000001166</c:v>
                </c:pt>
                <c:pt idx="18">
                  <c:v>0.29687500000000583</c:v>
                </c:pt>
                <c:pt idx="19">
                  <c:v>0.31250000000002331</c:v>
                </c:pt>
                <c:pt idx="20">
                  <c:v>0.32812500000001749</c:v>
                </c:pt>
                <c:pt idx="21">
                  <c:v>0.34375000000001166</c:v>
                </c:pt>
                <c:pt idx="22">
                  <c:v>0.35937500000002914</c:v>
                </c:pt>
                <c:pt idx="23">
                  <c:v>0.37500000000004663</c:v>
                </c:pt>
                <c:pt idx="24">
                  <c:v>0.3906250000000408</c:v>
                </c:pt>
                <c:pt idx="25">
                  <c:v>0.40625000000003497</c:v>
                </c:pt>
                <c:pt idx="26">
                  <c:v>0.42187500000002914</c:v>
                </c:pt>
                <c:pt idx="27">
                  <c:v>0.43750000000002331</c:v>
                </c:pt>
                <c:pt idx="28">
                  <c:v>0.45312500000001749</c:v>
                </c:pt>
                <c:pt idx="29">
                  <c:v>0.46875000000001166</c:v>
                </c:pt>
                <c:pt idx="30">
                  <c:v>0.48437500000002914</c:v>
                </c:pt>
                <c:pt idx="31">
                  <c:v>0.50000000000004663</c:v>
                </c:pt>
                <c:pt idx="32">
                  <c:v>0.51562500000004075</c:v>
                </c:pt>
                <c:pt idx="33">
                  <c:v>0.53125000000003497</c:v>
                </c:pt>
                <c:pt idx="34">
                  <c:v>0.54687500000002909</c:v>
                </c:pt>
                <c:pt idx="35">
                  <c:v>0.56250000000002331</c:v>
                </c:pt>
                <c:pt idx="36">
                  <c:v>0.57812500000001743</c:v>
                </c:pt>
                <c:pt idx="37">
                  <c:v>0.59375000000001166</c:v>
                </c:pt>
                <c:pt idx="38">
                  <c:v>0.60937500000000577</c:v>
                </c:pt>
                <c:pt idx="39">
                  <c:v>0.625</c:v>
                </c:pt>
                <c:pt idx="40">
                  <c:v>0.64062499999999423</c:v>
                </c:pt>
                <c:pt idx="41">
                  <c:v>0.65624999999998834</c:v>
                </c:pt>
                <c:pt idx="42">
                  <c:v>0.67187500000000577</c:v>
                </c:pt>
                <c:pt idx="43">
                  <c:v>0.6875</c:v>
                </c:pt>
                <c:pt idx="44">
                  <c:v>0.70312499999999423</c:v>
                </c:pt>
                <c:pt idx="45">
                  <c:v>0.71874999999998834</c:v>
                </c:pt>
                <c:pt idx="46">
                  <c:v>0.73437499999998257</c:v>
                </c:pt>
                <c:pt idx="47">
                  <c:v>0.74999999999997669</c:v>
                </c:pt>
                <c:pt idx="48">
                  <c:v>0.76562499999997091</c:v>
                </c:pt>
                <c:pt idx="49">
                  <c:v>0.78124999999996503</c:v>
                </c:pt>
                <c:pt idx="50">
                  <c:v>0.79687499999995925</c:v>
                </c:pt>
                <c:pt idx="51">
                  <c:v>0.81249999999997669</c:v>
                </c:pt>
                <c:pt idx="52">
                  <c:v>0.82812499999997091</c:v>
                </c:pt>
                <c:pt idx="53">
                  <c:v>0.84374999999998834</c:v>
                </c:pt>
                <c:pt idx="54">
                  <c:v>0.85937500000000577</c:v>
                </c:pt>
                <c:pt idx="55">
                  <c:v>0.875</c:v>
                </c:pt>
                <c:pt idx="56">
                  <c:v>0.89062499999999423</c:v>
                </c:pt>
                <c:pt idx="57">
                  <c:v>0.90625000000001166</c:v>
                </c:pt>
                <c:pt idx="58">
                  <c:v>0.92187500000000577</c:v>
                </c:pt>
                <c:pt idx="59">
                  <c:v>0.9375</c:v>
                </c:pt>
                <c:pt idx="60">
                  <c:v>0.95312499999999423</c:v>
                </c:pt>
                <c:pt idx="61">
                  <c:v>0.96875000000001166</c:v>
                </c:pt>
                <c:pt idx="62">
                  <c:v>0.98437500000000577</c:v>
                </c:pt>
                <c:pt idx="63">
                  <c:v>1</c:v>
                </c:pt>
              </c:numCache>
            </c:numRef>
          </c:xVal>
          <c:yVal>
            <c:numRef>
              <c:f>'10m'!$K$2:$K$65</c:f>
              <c:numCache>
                <c:formatCode>General</c:formatCode>
                <c:ptCount val="64"/>
                <c:pt idx="0">
                  <c:v>1.8992910003615467E-2</c:v>
                </c:pt>
                <c:pt idx="1">
                  <c:v>3.7778812813759062E-2</c:v>
                </c:pt>
                <c:pt idx="2">
                  <c:v>5.612482533768736E-2</c:v>
                </c:pt>
                <c:pt idx="3">
                  <c:v>7.4309113491720993E-2</c:v>
                </c:pt>
                <c:pt idx="4">
                  <c:v>9.2422242922988923E-2</c:v>
                </c:pt>
                <c:pt idx="5">
                  <c:v>0.11036717900953795</c:v>
                </c:pt>
                <c:pt idx="6">
                  <c:v>0.12829270817166957</c:v>
                </c:pt>
                <c:pt idx="7">
                  <c:v>0.14619883040941059</c:v>
                </c:pt>
                <c:pt idx="8">
                  <c:v>0.16407260777316723</c:v>
                </c:pt>
                <c:pt idx="9">
                  <c:v>0.18186875743936143</c:v>
                </c:pt>
                <c:pt idx="10">
                  <c:v>0.19963903120636814</c:v>
                </c:pt>
                <c:pt idx="11">
                  <c:v>0.21736402214979672</c:v>
                </c:pt>
                <c:pt idx="12">
                  <c:v>0.23501785437048606</c:v>
                </c:pt>
                <c:pt idx="13">
                  <c:v>0.25236764477569612</c:v>
                </c:pt>
                <c:pt idx="14">
                  <c:v>0.26966568338253116</c:v>
                </c:pt>
                <c:pt idx="15">
                  <c:v>0.28686668736741316</c:v>
                </c:pt>
                <c:pt idx="16">
                  <c:v>0.30395771878074834</c:v>
                </c:pt>
                <c:pt idx="17">
                  <c:v>0.32085468095017738</c:v>
                </c:pt>
                <c:pt idx="18">
                  <c:v>0.33771282927082519</c:v>
                </c:pt>
                <c:pt idx="19">
                  <c:v>0.35457097759149808</c:v>
                </c:pt>
                <c:pt idx="20">
                  <c:v>0.37129974641620844</c:v>
                </c:pt>
                <c:pt idx="21">
                  <c:v>0.38783444599701261</c:v>
                </c:pt>
                <c:pt idx="22">
                  <c:v>0.40417507633393507</c:v>
                </c:pt>
                <c:pt idx="23">
                  <c:v>0.42046395487248245</c:v>
                </c:pt>
                <c:pt idx="24">
                  <c:v>0.43666873673864615</c:v>
                </c:pt>
                <c:pt idx="25">
                  <c:v>0.45286058065521612</c:v>
                </c:pt>
                <c:pt idx="26">
                  <c:v>0.46904595559698925</c:v>
                </c:pt>
                <c:pt idx="27">
                  <c:v>0.48517310976559047</c:v>
                </c:pt>
                <c:pt idx="28">
                  <c:v>0.50119676033744187</c:v>
                </c:pt>
                <c:pt idx="29">
                  <c:v>0.51721394193449632</c:v>
                </c:pt>
                <c:pt idx="30">
                  <c:v>0.5330305853128714</c:v>
                </c:pt>
                <c:pt idx="31">
                  <c:v>0.54878253894327766</c:v>
                </c:pt>
                <c:pt idx="32">
                  <c:v>0.56452155462406661</c:v>
                </c:pt>
                <c:pt idx="33">
                  <c:v>0.5800729700357462</c:v>
                </c:pt>
                <c:pt idx="34">
                  <c:v>0.59554675774986343</c:v>
                </c:pt>
                <c:pt idx="35">
                  <c:v>0.61089763494284011</c:v>
                </c:pt>
                <c:pt idx="36">
                  <c:v>0.62617735341305125</c:v>
                </c:pt>
                <c:pt idx="37">
                  <c:v>0.64145060290846545</c:v>
                </c:pt>
                <c:pt idx="38">
                  <c:v>0.65666563163070779</c:v>
                </c:pt>
                <c:pt idx="39">
                  <c:v>0.67182243957977827</c:v>
                </c:pt>
                <c:pt idx="40">
                  <c:v>0.68695984060445814</c:v>
                </c:pt>
                <c:pt idx="41">
                  <c:v>0.70207783470474749</c:v>
                </c:pt>
                <c:pt idx="42">
                  <c:v>0.71705998033432483</c:v>
                </c:pt>
                <c:pt idx="43">
                  <c:v>0.73197096724111421</c:v>
                </c:pt>
                <c:pt idx="44">
                  <c:v>0.74680432645034112</c:v>
                </c:pt>
                <c:pt idx="45">
                  <c:v>0.76155358898720871</c:v>
                </c:pt>
                <c:pt idx="46">
                  <c:v>0.77628991357448263</c:v>
                </c:pt>
                <c:pt idx="47">
                  <c:v>0.79052812710239739</c:v>
                </c:pt>
                <c:pt idx="48">
                  <c:v>0.80452051958803095</c:v>
                </c:pt>
                <c:pt idx="49">
                  <c:v>0.81829296693057096</c:v>
                </c:pt>
                <c:pt idx="50">
                  <c:v>0.83196191067636094</c:v>
                </c:pt>
                <c:pt idx="51">
                  <c:v>0.8455920405733901</c:v>
                </c:pt>
                <c:pt idx="52">
                  <c:v>0.85920276354600833</c:v>
                </c:pt>
                <c:pt idx="53">
                  <c:v>0.87274232779588112</c:v>
                </c:pt>
                <c:pt idx="54">
                  <c:v>0.88608782280184739</c:v>
                </c:pt>
                <c:pt idx="55">
                  <c:v>0.89931687626145018</c:v>
                </c:pt>
                <c:pt idx="56">
                  <c:v>0.91250711587227173</c:v>
                </c:pt>
                <c:pt idx="57">
                  <c:v>0.92565854163433159</c:v>
                </c:pt>
                <c:pt idx="58">
                  <c:v>0.93878409149718445</c:v>
                </c:pt>
                <c:pt idx="59">
                  <c:v>0.95178026186409981</c:v>
                </c:pt>
                <c:pt idx="60">
                  <c:v>0.96431066604564031</c:v>
                </c:pt>
                <c:pt idx="61">
                  <c:v>0.97644646276458991</c:v>
                </c:pt>
                <c:pt idx="62">
                  <c:v>0.98836878331522449</c:v>
                </c:pt>
                <c:pt idx="63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BCE-4F49-B27D-19EB6AF32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9638560"/>
        <c:axId val="819635232"/>
      </c:scatterChart>
      <c:valAx>
        <c:axId val="81963856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b="1">
                    <a:solidFill>
                      <a:schemeClr val="tx1"/>
                    </a:solidFill>
                    <a:cs typeface="B Nazanin" panose="00000400000000000000" pitchFamily="2" charset="-78"/>
                  </a:rPr>
                  <a:t>عمق تجمعی</a:t>
                </a:r>
                <a:r>
                  <a:rPr lang="fa-IR"/>
                  <a:t>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635232"/>
        <c:crosses val="autoZero"/>
        <c:crossBetween val="midCat"/>
        <c:majorUnit val="0.2"/>
        <c:minorUnit val="0.1"/>
      </c:valAx>
      <c:valAx>
        <c:axId val="8196352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b="1">
                    <a:solidFill>
                      <a:schemeClr val="tx1"/>
                    </a:solidFill>
                    <a:cs typeface="B Nazanin" panose="00000400000000000000" pitchFamily="2" charset="-78"/>
                  </a:rPr>
                  <a:t>تخلخل نوترون</a:t>
                </a:r>
                <a:endParaRPr lang="en-US" b="1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638560"/>
        <c:crosses val="autoZero"/>
        <c:crossBetween val="midCat"/>
        <c:majorUnit val="0.2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983198793370542"/>
          <c:y val="0.15238868578927633"/>
          <c:w val="0.42183774017670078"/>
          <c:h val="0.83000691761996737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'H. log'!$B$2:$B$66</c:f>
              <c:numCache>
                <c:formatCode>General</c:formatCode>
                <c:ptCount val="65"/>
                <c:pt idx="0">
                  <c:v>6.7000000000000004E-2</c:v>
                </c:pt>
                <c:pt idx="1">
                  <c:v>6.7000000000000004E-2</c:v>
                </c:pt>
                <c:pt idx="2">
                  <c:v>6.7000000000000004E-2</c:v>
                </c:pt>
                <c:pt idx="3">
                  <c:v>6.7000000000000004E-2</c:v>
                </c:pt>
                <c:pt idx="4">
                  <c:v>6.7000000000000004E-2</c:v>
                </c:pt>
                <c:pt idx="5">
                  <c:v>6.7000000000000004E-2</c:v>
                </c:pt>
                <c:pt idx="6">
                  <c:v>6.7000000000000004E-2</c:v>
                </c:pt>
                <c:pt idx="7">
                  <c:v>6.7000000000000004E-2</c:v>
                </c:pt>
                <c:pt idx="8">
                  <c:v>6.7000000000000004E-2</c:v>
                </c:pt>
                <c:pt idx="9">
                  <c:v>6.7000000000000004E-2</c:v>
                </c:pt>
                <c:pt idx="10">
                  <c:v>6.7000000000000004E-2</c:v>
                </c:pt>
                <c:pt idx="11">
                  <c:v>6.7000000000000004E-2</c:v>
                </c:pt>
                <c:pt idx="12">
                  <c:v>6.7000000000000004E-2</c:v>
                </c:pt>
                <c:pt idx="13">
                  <c:v>6.7000000000000004E-2</c:v>
                </c:pt>
                <c:pt idx="14">
                  <c:v>6.7000000000000004E-2</c:v>
                </c:pt>
                <c:pt idx="15">
                  <c:v>6.7000000000000004E-2</c:v>
                </c:pt>
                <c:pt idx="16">
                  <c:v>6.7000000000000004E-2</c:v>
                </c:pt>
                <c:pt idx="17">
                  <c:v>6.7000000000000004E-2</c:v>
                </c:pt>
                <c:pt idx="18">
                  <c:v>6.7000000000000004E-2</c:v>
                </c:pt>
                <c:pt idx="19">
                  <c:v>6.7000000000000004E-2</c:v>
                </c:pt>
                <c:pt idx="20">
                  <c:v>6.7000000000000004E-2</c:v>
                </c:pt>
                <c:pt idx="21">
                  <c:v>6.7000000000000004E-2</c:v>
                </c:pt>
                <c:pt idx="22">
                  <c:v>6.7000000000000004E-2</c:v>
                </c:pt>
                <c:pt idx="23">
                  <c:v>6.7000000000000004E-2</c:v>
                </c:pt>
                <c:pt idx="24">
                  <c:v>6.7000000000000004E-2</c:v>
                </c:pt>
                <c:pt idx="25">
                  <c:v>6.7000000000000004E-2</c:v>
                </c:pt>
                <c:pt idx="26">
                  <c:v>6.7000000000000004E-2</c:v>
                </c:pt>
                <c:pt idx="27">
                  <c:v>6.7000000000000004E-2</c:v>
                </c:pt>
                <c:pt idx="28">
                  <c:v>6.7000000000000004E-2</c:v>
                </c:pt>
                <c:pt idx="29">
                  <c:v>6.7000000000000004E-2</c:v>
                </c:pt>
                <c:pt idx="30">
                  <c:v>6.7000000000000004E-2</c:v>
                </c:pt>
                <c:pt idx="31">
                  <c:v>6.7000000000000004E-2</c:v>
                </c:pt>
                <c:pt idx="32">
                  <c:v>6.7000000000000004E-2</c:v>
                </c:pt>
                <c:pt idx="33">
                  <c:v>6.7000000000000004E-2</c:v>
                </c:pt>
                <c:pt idx="34">
                  <c:v>6.7000000000000004E-2</c:v>
                </c:pt>
                <c:pt idx="35">
                  <c:v>6.7000000000000004E-2</c:v>
                </c:pt>
                <c:pt idx="36">
                  <c:v>6.7000000000000004E-2</c:v>
                </c:pt>
                <c:pt idx="37">
                  <c:v>6.7000000000000004E-2</c:v>
                </c:pt>
                <c:pt idx="38">
                  <c:v>6.7000000000000004E-2</c:v>
                </c:pt>
                <c:pt idx="39">
                  <c:v>6.7000000000000004E-2</c:v>
                </c:pt>
                <c:pt idx="40">
                  <c:v>6.7000000000000004E-2</c:v>
                </c:pt>
                <c:pt idx="41">
                  <c:v>6.7000000000000004E-2</c:v>
                </c:pt>
                <c:pt idx="42">
                  <c:v>6.7000000000000004E-2</c:v>
                </c:pt>
                <c:pt idx="43">
                  <c:v>6.7000000000000004E-2</c:v>
                </c:pt>
                <c:pt idx="44">
                  <c:v>6.7000000000000004E-2</c:v>
                </c:pt>
                <c:pt idx="45">
                  <c:v>6.7000000000000004E-2</c:v>
                </c:pt>
                <c:pt idx="46">
                  <c:v>6.7000000000000004E-2</c:v>
                </c:pt>
                <c:pt idx="47">
                  <c:v>6.7000000000000004E-2</c:v>
                </c:pt>
                <c:pt idx="48">
                  <c:v>6.7000000000000004E-2</c:v>
                </c:pt>
                <c:pt idx="49">
                  <c:v>6.7000000000000004E-2</c:v>
                </c:pt>
                <c:pt idx="50">
                  <c:v>6.7000000000000004E-2</c:v>
                </c:pt>
                <c:pt idx="51">
                  <c:v>6.7000000000000004E-2</c:v>
                </c:pt>
                <c:pt idx="52">
                  <c:v>6.7000000000000004E-2</c:v>
                </c:pt>
                <c:pt idx="53">
                  <c:v>6.7000000000000004E-2</c:v>
                </c:pt>
                <c:pt idx="54">
                  <c:v>6.7000000000000004E-2</c:v>
                </c:pt>
                <c:pt idx="55">
                  <c:v>6.7000000000000004E-2</c:v>
                </c:pt>
                <c:pt idx="56">
                  <c:v>6.7000000000000004E-2</c:v>
                </c:pt>
                <c:pt idx="57">
                  <c:v>6.7000000000000004E-2</c:v>
                </c:pt>
                <c:pt idx="58">
                  <c:v>6.7000000000000004E-2</c:v>
                </c:pt>
                <c:pt idx="59">
                  <c:v>6.7000000000000004E-2</c:v>
                </c:pt>
                <c:pt idx="60">
                  <c:v>6.7000000000000004E-2</c:v>
                </c:pt>
                <c:pt idx="61">
                  <c:v>6.7000000000000004E-2</c:v>
                </c:pt>
                <c:pt idx="62">
                  <c:v>6.7000000000000004E-2</c:v>
                </c:pt>
                <c:pt idx="63">
                  <c:v>6.7000000000000004E-2</c:v>
                </c:pt>
                <c:pt idx="64">
                  <c:v>6.7000000000000004E-2</c:v>
                </c:pt>
              </c:numCache>
            </c:numRef>
          </c:xVal>
          <c:yVal>
            <c:numRef>
              <c:f>'H. log'!$A$2:$A$66</c:f>
              <c:numCache>
                <c:formatCode>General</c:formatCode>
                <c:ptCount val="65"/>
                <c:pt idx="0">
                  <c:v>1049.1215999999999</c:v>
                </c:pt>
                <c:pt idx="1">
                  <c:v>1049.2739999999999</c:v>
                </c:pt>
                <c:pt idx="2">
                  <c:v>1049.4264000000001</c:v>
                </c:pt>
                <c:pt idx="3">
                  <c:v>1049.5788</c:v>
                </c:pt>
                <c:pt idx="4">
                  <c:v>1049.7311999999999</c:v>
                </c:pt>
                <c:pt idx="5">
                  <c:v>1049.8835999999999</c:v>
                </c:pt>
                <c:pt idx="6">
                  <c:v>1050.0360000000001</c:v>
                </c:pt>
                <c:pt idx="7">
                  <c:v>1050.1884</c:v>
                </c:pt>
                <c:pt idx="8">
                  <c:v>1050.3407999999999</c:v>
                </c:pt>
                <c:pt idx="9">
                  <c:v>1050.4931999999999</c:v>
                </c:pt>
                <c:pt idx="10">
                  <c:v>1050.6456000000001</c:v>
                </c:pt>
                <c:pt idx="11">
                  <c:v>1050.798</c:v>
                </c:pt>
                <c:pt idx="12">
                  <c:v>1050.9503999999999</c:v>
                </c:pt>
                <c:pt idx="13">
                  <c:v>1051.1027999999999</c:v>
                </c:pt>
                <c:pt idx="14">
                  <c:v>1051.2552000000001</c:v>
                </c:pt>
                <c:pt idx="15">
                  <c:v>1051.4076</c:v>
                </c:pt>
                <c:pt idx="16">
                  <c:v>1051.56</c:v>
                </c:pt>
                <c:pt idx="17">
                  <c:v>1051.7123999999999</c:v>
                </c:pt>
                <c:pt idx="18">
                  <c:v>1051.8648000000001</c:v>
                </c:pt>
                <c:pt idx="19">
                  <c:v>1052.0172</c:v>
                </c:pt>
                <c:pt idx="20">
                  <c:v>1052.1695999999999</c:v>
                </c:pt>
                <c:pt idx="21">
                  <c:v>1052.3219999999999</c:v>
                </c:pt>
                <c:pt idx="22">
                  <c:v>1052.4744000000001</c:v>
                </c:pt>
                <c:pt idx="23">
                  <c:v>1052.6268</c:v>
                </c:pt>
                <c:pt idx="24">
                  <c:v>1052.7791999999999</c:v>
                </c:pt>
                <c:pt idx="25">
                  <c:v>1052.9315999999999</c:v>
                </c:pt>
                <c:pt idx="26">
                  <c:v>1053.0840000000001</c:v>
                </c:pt>
                <c:pt idx="27">
                  <c:v>1053.2364</c:v>
                </c:pt>
                <c:pt idx="28">
                  <c:v>1053.3887999999999</c:v>
                </c:pt>
                <c:pt idx="29">
                  <c:v>1053.5411999999999</c:v>
                </c:pt>
                <c:pt idx="30">
                  <c:v>1053.6936000000001</c:v>
                </c:pt>
                <c:pt idx="31">
                  <c:v>1053.846</c:v>
                </c:pt>
                <c:pt idx="32">
                  <c:v>1053.9983999999999</c:v>
                </c:pt>
                <c:pt idx="33">
                  <c:v>1054.1507999999999</c:v>
                </c:pt>
                <c:pt idx="34">
                  <c:v>1054.3032000000001</c:v>
                </c:pt>
                <c:pt idx="35">
                  <c:v>1054.4556</c:v>
                </c:pt>
                <c:pt idx="36">
                  <c:v>1054.6079999999999</c:v>
                </c:pt>
                <c:pt idx="37">
                  <c:v>1054.7603999999999</c:v>
                </c:pt>
                <c:pt idx="38">
                  <c:v>1054.9128000000001</c:v>
                </c:pt>
                <c:pt idx="39">
                  <c:v>1055.0652</c:v>
                </c:pt>
                <c:pt idx="40">
                  <c:v>1055.2175999999999</c:v>
                </c:pt>
                <c:pt idx="41">
                  <c:v>1055.3699999999999</c:v>
                </c:pt>
                <c:pt idx="42">
                  <c:v>1055.5224000000001</c:v>
                </c:pt>
                <c:pt idx="43">
                  <c:v>1055.6748</c:v>
                </c:pt>
                <c:pt idx="44">
                  <c:v>1055.8271999999999</c:v>
                </c:pt>
                <c:pt idx="45">
                  <c:v>1055.9795999999999</c:v>
                </c:pt>
                <c:pt idx="46">
                  <c:v>1056.1320000000001</c:v>
                </c:pt>
                <c:pt idx="47">
                  <c:v>1056.2844</c:v>
                </c:pt>
                <c:pt idx="48">
                  <c:v>1056.4367999999999</c:v>
                </c:pt>
                <c:pt idx="49">
                  <c:v>1056.5891999999999</c:v>
                </c:pt>
                <c:pt idx="50">
                  <c:v>1056.7416000000001</c:v>
                </c:pt>
                <c:pt idx="51">
                  <c:v>1056.894</c:v>
                </c:pt>
                <c:pt idx="52">
                  <c:v>1057.0463999999999</c:v>
                </c:pt>
                <c:pt idx="53">
                  <c:v>1057.1987999999999</c:v>
                </c:pt>
                <c:pt idx="54">
                  <c:v>1057.3512000000001</c:v>
                </c:pt>
                <c:pt idx="55">
                  <c:v>1057.5036</c:v>
                </c:pt>
                <c:pt idx="56">
                  <c:v>1057.6559999999999</c:v>
                </c:pt>
                <c:pt idx="57">
                  <c:v>1057.8083999999999</c:v>
                </c:pt>
                <c:pt idx="58">
                  <c:v>1057.9608000000001</c:v>
                </c:pt>
                <c:pt idx="59">
                  <c:v>1058.1132</c:v>
                </c:pt>
                <c:pt idx="60">
                  <c:v>1058.2655999999999</c:v>
                </c:pt>
                <c:pt idx="61">
                  <c:v>1058.4179999999999</c:v>
                </c:pt>
                <c:pt idx="62">
                  <c:v>1058.5704000000001</c:v>
                </c:pt>
                <c:pt idx="63">
                  <c:v>1058.7228</c:v>
                </c:pt>
                <c:pt idx="64">
                  <c:v>1058.8751999999999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029-4BEE-861D-2A2803EB9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7653328"/>
        <c:axId val="777650000"/>
      </c:scatterChart>
      <c:valAx>
        <c:axId val="777653328"/>
        <c:scaling>
          <c:orientation val="minMax"/>
          <c:max val="0.2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b="1">
                    <a:solidFill>
                      <a:schemeClr val="tx1"/>
                    </a:solidFill>
                    <a:cs typeface="B Nazanin" panose="00000400000000000000" pitchFamily="2" charset="-78"/>
                  </a:rPr>
                  <a:t>ناهمگنی (</a:t>
                </a:r>
                <a:r>
                  <a:rPr lang="en-US" sz="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Lc</a:t>
                </a:r>
                <a:r>
                  <a:rPr lang="fa-IR" b="1">
                    <a:solidFill>
                      <a:schemeClr val="tx1"/>
                    </a:solidFill>
                    <a:cs typeface="B Nazanin" panose="00000400000000000000" pitchFamily="2" charset="-78"/>
                  </a:rPr>
                  <a:t>)</a:t>
                </a:r>
                <a:endParaRPr lang="en-US" b="1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c:rich>
          </c:tx>
          <c:layout>
            <c:manualLayout>
              <c:xMode val="edge"/>
              <c:yMode val="edge"/>
              <c:x val="0.44069245209279678"/>
              <c:y val="3.35054809325304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77650000"/>
        <c:crosses val="autoZero"/>
        <c:crossBetween val="midCat"/>
        <c:majorUnit val="0.1"/>
        <c:minorUnit val="5.000000000000001E-2"/>
      </c:valAx>
      <c:valAx>
        <c:axId val="777650000"/>
        <c:scaling>
          <c:orientation val="maxMin"/>
          <c:max val="1059"/>
          <c:min val="104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b="1">
                    <a:solidFill>
                      <a:schemeClr val="tx1"/>
                    </a:solidFill>
                    <a:cs typeface="B Nazanin" panose="00000400000000000000" pitchFamily="2" charset="-78"/>
                  </a:rPr>
                  <a:t>عمق (</a:t>
                </a:r>
                <a:r>
                  <a:rPr lang="en-US"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a-IR" b="1">
                    <a:solidFill>
                      <a:schemeClr val="tx1"/>
                    </a:solidFill>
                    <a:cs typeface="B Nazanin" panose="00000400000000000000" pitchFamily="2" charset="-78"/>
                  </a:rPr>
                  <a:t>)</a:t>
                </a:r>
                <a:endParaRPr lang="en-US" b="1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c:rich>
          </c:tx>
          <c:layout>
            <c:manualLayout>
              <c:xMode val="edge"/>
              <c:yMode val="edge"/>
              <c:x val="4.3854231402523015E-2"/>
              <c:y val="0.482936287375842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77653328"/>
        <c:crosses val="autoZero"/>
        <c:crossBetween val="midCat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0.25728</cdr:x>
      <cdr:y>0.04351</cdr:y>
    </cdr:from>
    <cdr:to>
      <cdr:x>0.92263</cdr:x>
      <cdr:y>0.71724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7BAEB4CB-3105-4F0C-A688-9742E816E885}"/>
            </a:ext>
          </a:extLst>
        </cdr:cNvPr>
        <cdr:cNvCxnSpPr/>
      </cdr:nvCxnSpPr>
      <cdr:spPr>
        <a:xfrm xmlns:a="http://schemas.openxmlformats.org/drawingml/2006/main" flipV="1">
          <a:off x="513475" y="80703"/>
          <a:ext cx="1327909" cy="124965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1E6D34-FB67-4077-9ED7-B0F4E9E8C7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111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EBA25-DBB3-4E99-AD84-765B83A043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9263E-8C10-4F22-B0EB-10473B4BE2E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49147-D445-4870-AFA7-2A22CAA355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BF577-B004-4372-86E7-BBA1AA474B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5A99D-F8E9-46E9-A763-CB027750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9322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111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FD7BC-0FFF-4B4C-9D77-32F882F3999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B6A57-0115-4412-89AC-FCAAAD04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9809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E26B-07C7-4F2A-9966-5E39E16897A3}" type="datetimeFigureOut">
              <a:rPr lang="fa-IR" smtClean="0"/>
              <a:t>10/09/1447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484-DC07-4BEF-939E-1BDFF3798B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581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E26B-07C7-4F2A-9966-5E39E16897A3}" type="datetimeFigureOut">
              <a:rPr lang="fa-IR" smtClean="0"/>
              <a:t>10/09/1447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484-DC07-4BEF-939E-1BDFF3798B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733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E26B-07C7-4F2A-9966-5E39E16897A3}" type="datetimeFigureOut">
              <a:rPr lang="fa-IR" smtClean="0"/>
              <a:t>10/09/1447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484-DC07-4BEF-939E-1BDFF3798B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866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E26B-07C7-4F2A-9966-5E39E16897A3}" type="datetimeFigureOut">
              <a:rPr lang="fa-IR" smtClean="0"/>
              <a:t>10/09/1447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484-DC07-4BEF-939E-1BDFF3798B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570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E26B-07C7-4F2A-9966-5E39E16897A3}" type="datetimeFigureOut">
              <a:rPr lang="fa-IR" smtClean="0"/>
              <a:t>10/09/1447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484-DC07-4BEF-939E-1BDFF3798B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096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E26B-07C7-4F2A-9966-5E39E16897A3}" type="datetimeFigureOut">
              <a:rPr lang="fa-IR" smtClean="0"/>
              <a:t>10/09/1447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484-DC07-4BEF-939E-1BDFF3798B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860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E26B-07C7-4F2A-9966-5E39E16897A3}" type="datetimeFigureOut">
              <a:rPr lang="fa-IR" smtClean="0"/>
              <a:t>10/09/1447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484-DC07-4BEF-939E-1BDFF3798B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729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E26B-07C7-4F2A-9966-5E39E16897A3}" type="datetimeFigureOut">
              <a:rPr lang="fa-IR" smtClean="0"/>
              <a:t>10/09/1447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484-DC07-4BEF-939E-1BDFF3798B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32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E26B-07C7-4F2A-9966-5E39E16897A3}" type="datetimeFigureOut">
              <a:rPr lang="fa-IR" smtClean="0"/>
              <a:t>10/09/1447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484-DC07-4BEF-939E-1BDFF3798B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793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E26B-07C7-4F2A-9966-5E39E16897A3}" type="datetimeFigureOut">
              <a:rPr lang="fa-IR" smtClean="0"/>
              <a:t>10/09/1447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484-DC07-4BEF-939E-1BDFF3798B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194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E26B-07C7-4F2A-9966-5E39E16897A3}" type="datetimeFigureOut">
              <a:rPr lang="fa-IR" smtClean="0"/>
              <a:t>10/09/1447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484-DC07-4BEF-939E-1BDFF3798B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63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DE26B-07C7-4F2A-9966-5E39E16897A3}" type="datetimeFigureOut">
              <a:rPr lang="fa-IR" smtClean="0"/>
              <a:t>10/09/1447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8E484-DC07-4BEF-939E-1BDFF3798B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132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a-IR" sz="2400" b="1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معرفی نگار ناهمگنی و کاربرد آن در سازندهای کربناته، عضو دالان بالایی در مرکز خلیج فارس </a:t>
            </a:r>
            <a:br>
              <a:rPr lang="fa-IR" sz="2400" b="1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</a:br>
            <a:br>
              <a:rPr lang="en-US" sz="24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</a:br>
            <a:endParaRPr lang="fa-IR" sz="24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513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0ED93-B299-4D1D-9043-14CE2B2CA184}"/>
              </a:ext>
            </a:extLst>
          </p:cNvPr>
          <p:cNvSpPr txBox="1"/>
          <p:nvPr/>
        </p:nvSpPr>
        <p:spPr>
          <a:xfrm>
            <a:off x="2857500" y="5334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ارائه‌دهنده: مهناز حسین‌زاده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5143EF-4D76-488F-B24F-D257064A2B69}"/>
              </a:ext>
            </a:extLst>
          </p:cNvPr>
          <p:cNvSpPr txBox="1"/>
          <p:nvPr/>
        </p:nvSpPr>
        <p:spPr>
          <a:xfrm>
            <a:off x="1066800" y="3353911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8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مهناز حسین‌زاده</a:t>
            </a:r>
            <a:r>
              <a:rPr lang="fa-IR" sz="1800" b="1" u="none" strike="noStrik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ar-SA" sz="18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وحید توکلی</a:t>
            </a:r>
            <a:r>
              <a:rPr lang="ar-SA" sz="1800" b="1" u="none" strike="noStrik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</a:t>
            </a:r>
            <a:endParaRPr lang="en-US" sz="1800" b="1" u="none" strike="noStrike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itra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fa-IR" sz="1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1،</a:t>
            </a:r>
            <a:r>
              <a:rPr lang="en-US" sz="1800" i="1" u="none" strike="noStrike" baseline="-25000" dirty="0">
                <a:effectLst/>
                <a:latin typeface="B Nazanin" panose="00000400000000000000" pitchFamily="2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fa-IR" sz="1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کارشناسی ارشد زمین‌شناسی نفت، دانشکده زمین‌شناسی، دانشگاه </a:t>
            </a:r>
            <a:r>
              <a:rPr lang="ar-SA" sz="1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تهران</a:t>
            </a:r>
            <a:endParaRPr lang="en-US" sz="1800" i="1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fa-IR" sz="1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 دانشیار، زمین‌شناسی نفت، دانشکده زمین‌شناسی، دانشگاه تهران</a:t>
            </a:r>
            <a:endParaRPr lang="en-US" sz="1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2EEE69-E802-4972-853B-E6B721CC8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5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2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153400" cy="4419600"/>
          </a:xfrm>
        </p:spPr>
        <p:txBody>
          <a:bodyPr>
            <a:normAutofit/>
          </a:bodyPr>
          <a:lstStyle/>
          <a:p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این پژوهش فقط از چهار پنجره داده به فواصل یک، دو، پنج و ده متر استفاده شده است.</a:t>
            </a:r>
            <a:b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b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 کاهش اندازه پنجره داده از ده به یک متر وضوح و دقت محاسبات بیشتر می‌شود. </a:t>
            </a:r>
            <a:b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b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نگارهای ناهمگنی </a:t>
            </a: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فواصل مختلف، ویژگی‌های یکسانی را از نظر تغییرات، کاهش و افزایش عمومی نشان می‌دهند.</a:t>
            </a:r>
            <a:b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b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b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b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فاصله یک متری فقط از پنج داده استفاده می‌شود که تقریباً اثر اصلی نگار چاه‌پیمایی را بازگو می‌کند. </a:t>
            </a:r>
            <a:b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endParaRPr lang="fa-IR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7A9B3-3A86-407E-90AE-DE8145B26683}"/>
              </a:ext>
            </a:extLst>
          </p:cNvPr>
          <p:cNvSpPr txBox="1"/>
          <p:nvPr/>
        </p:nvSpPr>
        <p:spPr>
          <a:xfrm>
            <a:off x="457200" y="624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9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252BA-74BE-45D7-B6EF-CCC26396E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2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7600" y="1501775"/>
            <a:ext cx="1143000" cy="479425"/>
          </a:xfrm>
        </p:spPr>
        <p:txBody>
          <a:bodyPr>
            <a:noAutofit/>
          </a:bodyPr>
          <a:lstStyle/>
          <a:p>
            <a:r>
              <a:rPr lang="fa-IR" sz="3600" dirty="0">
                <a:solidFill>
                  <a:srgbClr val="7030A0"/>
                </a:solidFill>
                <a:cs typeface="B Nazanin" panose="00000400000000000000" pitchFamily="2" charset="-78"/>
              </a:rPr>
              <a:t>نتایج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82E7B-A849-4608-97E9-E2030A831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89262"/>
            <a:ext cx="2710815" cy="45330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A8C4C8-E45E-4591-A502-A464C17FC213}"/>
              </a:ext>
            </a:extLst>
          </p:cNvPr>
          <p:cNvSpPr txBox="1"/>
          <p:nvPr/>
        </p:nvSpPr>
        <p:spPr>
          <a:xfrm>
            <a:off x="4572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10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99964-DD26-4185-964B-2F7974293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9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7600" y="1501775"/>
            <a:ext cx="1143000" cy="479425"/>
          </a:xfrm>
        </p:spPr>
        <p:txBody>
          <a:bodyPr>
            <a:noAutofit/>
          </a:bodyPr>
          <a:lstStyle/>
          <a:p>
            <a:r>
              <a:rPr lang="fa-IR" sz="3600" dirty="0">
                <a:solidFill>
                  <a:srgbClr val="7030A0"/>
                </a:solidFill>
                <a:cs typeface="B Nazanin" panose="00000400000000000000" pitchFamily="2" charset="-78"/>
              </a:rPr>
              <a:t>نتایج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977A3-9CFC-4D1E-866C-AED59306CA22}"/>
              </a:ext>
            </a:extLst>
          </p:cNvPr>
          <p:cNvSpPr txBox="1"/>
          <p:nvPr/>
        </p:nvSpPr>
        <p:spPr>
          <a:xfrm>
            <a:off x="838200" y="2192264"/>
            <a:ext cx="7772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تأثیر ناهمگنی ناشی از ویژگی‌های زمین‌شناسی در عضو دالان بالایی بر روی تغییرات نگارهای چاه‌پیمایی مقاومت عمیق و تخلخل نوترون بیشتر از سایر نگارها ظاهر شده است.</a:t>
            </a:r>
          </a:p>
          <a:p>
            <a:pPr algn="just"/>
            <a:endParaRPr lang="fa-IR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/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پارامتر تخلخل و ویژگی‌های آن موجب ناهمگنی بالای عضو دالان بالایی شده است</a:t>
            </a:r>
          </a:p>
          <a:p>
            <a:pPr algn="just"/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عضو دالان بالایی از عمق 2860 تا 2920 متر و پس از آن در عمق 2990 تا 3010 متر دارای بیشترین ناهمگنی است.</a:t>
            </a:r>
          </a:p>
          <a:p>
            <a:pPr algn="just"/>
            <a:endParaRPr lang="fa-IR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/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نگارهای‌های ناهمگنی می‌توان برای تعیین مناطق همگن و ناهمگن توالی مورد مطالعه استفاده کرد.</a:t>
            </a:r>
          </a:p>
          <a:p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8C4C8-E45E-4591-A502-A464C17FC213}"/>
              </a:ext>
            </a:extLst>
          </p:cNvPr>
          <p:cNvSpPr txBox="1"/>
          <p:nvPr/>
        </p:nvSpPr>
        <p:spPr>
          <a:xfrm>
            <a:off x="4572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11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808FB-C436-4457-8695-42BDD9919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7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FC770-E6C7-4ADE-8E6A-AAB0EDF36830}"/>
              </a:ext>
            </a:extLst>
          </p:cNvPr>
          <p:cNvSpPr txBox="1"/>
          <p:nvPr/>
        </p:nvSpPr>
        <p:spPr>
          <a:xfrm>
            <a:off x="1104900" y="2479238"/>
            <a:ext cx="693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بیشتر مطالعات پیشین به بررسی ناهمگنی و تعیین واحدهای جریانی پرداخته است.</a:t>
            </a:r>
          </a:p>
          <a:p>
            <a:pPr algn="just"/>
            <a:endParaRPr lang="fa-I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/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پژوهش حاضر به کمی‌سازی ناهمگنی با محاسبه نگار ناهمگنی برای مقایسه درجه ناهمگنی در بخش‌های مختلف عضو دالان بالایی پرداخته شده است.</a:t>
            </a:r>
          </a:p>
          <a:p>
            <a:pPr algn="just"/>
            <a:endParaRPr lang="fa-I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/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استفاده از نگار ناهمگنی، با تأکید بر مقدار عددی ناهمگنی، در مطالعات مخزنی مشخص می‌سازد که کدام عامل نقش م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ؤ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ثرتری در ایجاد ناهمگنی داشته است. </a:t>
            </a:r>
            <a:endParaRPr lang="fa-IR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/>
            <a:endParaRPr lang="fa-IR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3C4D0-20B3-4053-9E9C-747C26159591}"/>
              </a:ext>
            </a:extLst>
          </p:cNvPr>
          <p:cNvSpPr txBox="1"/>
          <p:nvPr/>
        </p:nvSpPr>
        <p:spPr>
          <a:xfrm>
            <a:off x="7184073" y="1360479"/>
            <a:ext cx="88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solidFill>
                  <a:srgbClr val="7030A0"/>
                </a:solidFill>
                <a:cs typeface="B Nazanin" panose="00000400000000000000" pitchFamily="2" charset="-78"/>
              </a:rPr>
              <a:t>بحث</a:t>
            </a:r>
            <a:endParaRPr lang="en-US" sz="36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60324F-C6D5-451A-9F4C-71AF45CB6CCC}"/>
              </a:ext>
            </a:extLst>
          </p:cNvPr>
          <p:cNvSpPr txBox="1"/>
          <p:nvPr/>
        </p:nvSpPr>
        <p:spPr>
          <a:xfrm>
            <a:off x="457200" y="6248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12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F7DEDE-3DD6-4B75-BB0F-62D60007C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61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FC770-E6C7-4ADE-8E6A-AAB0EDF36830}"/>
              </a:ext>
            </a:extLst>
          </p:cNvPr>
          <p:cNvSpPr txBox="1"/>
          <p:nvPr/>
        </p:nvSpPr>
        <p:spPr>
          <a:xfrm>
            <a:off x="1153551" y="2514600"/>
            <a:ext cx="693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a-IR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/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استفاده از نگار ناهمگنی این امکان را فراهم می‌سازد تا توزیع ناهمگنی را در قسمت‌های مختلف مخزن به‌راحتی تجزیه‌و‌تحلیل کرد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سهم تأثیر هر ویژگی در ناهمگنی مخزن مشخص گردد.</a:t>
            </a:r>
            <a:endParaRPr lang="fa-I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/>
            <a:endParaRPr lang="fa-IR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/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 این ترتیب تعیین گونه‌های سنگی، تطابق و شبیه‌سازی رفتار مخزنی در زمان و هزینه کمتری نسبت‏به روش‌های آزمایشگاهی انجام خواهد شد. </a:t>
            </a:r>
            <a:endParaRPr lang="fa-IR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3C4D0-20B3-4053-9E9C-747C26159591}"/>
              </a:ext>
            </a:extLst>
          </p:cNvPr>
          <p:cNvSpPr txBox="1"/>
          <p:nvPr/>
        </p:nvSpPr>
        <p:spPr>
          <a:xfrm>
            <a:off x="6172200" y="1540100"/>
            <a:ext cx="1915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solidFill>
                  <a:srgbClr val="7030A0"/>
                </a:solidFill>
                <a:cs typeface="B Nazanin" panose="00000400000000000000" pitchFamily="2" charset="-78"/>
              </a:rPr>
              <a:t>نتیجه‌گیری</a:t>
            </a:r>
            <a:endParaRPr lang="en-US" sz="36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60324F-C6D5-451A-9F4C-71AF45CB6CCC}"/>
              </a:ext>
            </a:extLst>
          </p:cNvPr>
          <p:cNvSpPr txBox="1"/>
          <p:nvPr/>
        </p:nvSpPr>
        <p:spPr>
          <a:xfrm>
            <a:off x="4572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13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72C8C-1A13-4B54-B5B7-E8E523495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5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0" y="1501775"/>
            <a:ext cx="1295400" cy="479425"/>
          </a:xfrm>
        </p:spPr>
        <p:txBody>
          <a:bodyPr>
            <a:noAutofit/>
          </a:bodyPr>
          <a:lstStyle/>
          <a:p>
            <a:r>
              <a:rPr lang="fa-IR" sz="3600" dirty="0">
                <a:solidFill>
                  <a:srgbClr val="7030A0"/>
                </a:solidFill>
              </a:rPr>
              <a:t>منابع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AA4B5-BA3C-424B-9395-3C109009A14A}"/>
              </a:ext>
            </a:extLst>
          </p:cNvPr>
          <p:cNvSpPr txBox="1"/>
          <p:nvPr/>
        </p:nvSpPr>
        <p:spPr>
          <a:xfrm>
            <a:off x="647700" y="2187575"/>
            <a:ext cx="7620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140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Davis, J. C., &amp; Sampson, R. J. (1986). Statistics and data analysis in geology (Vol. 646). New York: Wiley.</a:t>
            </a:r>
            <a:endParaRPr lang="en-US" sz="1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 rtl="0"/>
            <a:endParaRPr lang="fa-IR" sz="1400" u="none" strike="noStrike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en-US" sz="140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Fitch, P. J., Lovell, M. A., Davies, S. J., Pritchard, T., &amp; Harvey, P. K. (2015). An integrated and quantitative approach to petrophysical heterogeneity. Marine and Petroleum Geology, 63, 82-96.</a:t>
            </a:r>
            <a:endParaRPr lang="fa-IR" sz="1400" u="none" strike="noStrike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ar-SA" sz="140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‏‏‏‏‏</a:t>
            </a:r>
            <a:endParaRPr lang="en-US" sz="1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 rtl="0"/>
            <a:r>
              <a:rPr lang="en-US" sz="140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Pranter</a:t>
            </a:r>
            <a:r>
              <a:rPr lang="en-US" sz="140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J., </a:t>
            </a:r>
            <a:r>
              <a:rPr lang="en-US" sz="140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Hirstius</a:t>
            </a:r>
            <a:r>
              <a:rPr lang="en-US" sz="140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 B., &amp; Budd, D. A. (2005). Scales of lateral petrophysical heterogeneity in dolomite lithofacies as determined from outcrop analogs: Implications for 3-D reservoir modeling. AAPG bulletin, 89(5), 645-662.</a:t>
            </a:r>
            <a:endParaRPr lang="en-US" sz="1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 algn="just" rtl="0">
              <a:spcBef>
                <a:spcPts val="0"/>
              </a:spcBef>
              <a:spcAft>
                <a:spcPts val="0"/>
              </a:spcAft>
            </a:pPr>
            <a:endParaRPr lang="fa-IR" sz="1400" u="none" strike="noStrike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 rtl="0">
              <a:spcBef>
                <a:spcPts val="0"/>
              </a:spcBef>
              <a:spcAft>
                <a:spcPts val="0"/>
              </a:spcAft>
            </a:pPr>
            <a:r>
              <a:rPr lang="en-US" sz="140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Tavakoli</a:t>
            </a:r>
            <a:r>
              <a:rPr lang="en-US" sz="140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V. (2019). Carbonate Reservoir Heterogeneity: Overcoming the Challenges. Springer Nature.</a:t>
            </a:r>
            <a:endParaRPr lang="fa-IR" sz="1400" u="none" strike="noStrike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en-US" sz="140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Tavakoli</a:t>
            </a:r>
            <a:r>
              <a:rPr lang="en-US" sz="140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V., </a:t>
            </a:r>
            <a:r>
              <a:rPr lang="en-US" sz="140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Hassani</a:t>
            </a:r>
            <a:r>
              <a:rPr lang="en-US" sz="140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D., </a:t>
            </a:r>
            <a:r>
              <a:rPr lang="en-US" sz="140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Rahimpour-Bonab</a:t>
            </a:r>
            <a:r>
              <a:rPr lang="en-US" sz="140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H., &amp; </a:t>
            </a:r>
            <a:r>
              <a:rPr lang="en-US" sz="140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Mondak</a:t>
            </a:r>
            <a:r>
              <a:rPr lang="en-US" sz="140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(2022). How petrophysical heterogeneity controls the saturation calculations in carbonates, the Barremian–Aptian of the central Persian Gulf. Journal of Petroleum Science and Engineering, 208, 109568.</a:t>
            </a:r>
            <a:r>
              <a:rPr lang="ar-SA" sz="180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‏</a:t>
            </a:r>
            <a:endParaRPr lang="en-US" sz="1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ar-SA" sz="180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‏</a:t>
            </a:r>
            <a:endParaRPr lang="en-US" sz="1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6C2310-33E7-4A62-A13C-9D458B4F7B03}"/>
              </a:ext>
            </a:extLst>
          </p:cNvPr>
          <p:cNvSpPr txBox="1"/>
          <p:nvPr/>
        </p:nvSpPr>
        <p:spPr>
          <a:xfrm>
            <a:off x="45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14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023BF-293F-4490-A7CB-9F7C92D86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82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08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772400" cy="479425"/>
          </a:xfrm>
        </p:spPr>
        <p:txBody>
          <a:bodyPr>
            <a:normAutofit fontScale="90000"/>
          </a:bodyPr>
          <a:lstStyle/>
          <a:p>
            <a:r>
              <a:rPr lang="fa-IR" b="1" dirty="0">
                <a:solidFill>
                  <a:schemeClr val="accent6"/>
                </a:solidFill>
                <a:cs typeface="B Nazanin" panose="00000400000000000000" pitchFamily="2" charset="-78"/>
              </a:rPr>
              <a:t>با تشکر از توجه شما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9B311E-A541-4D04-A212-3A997ABE0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2597151"/>
            <a:ext cx="3143250" cy="1876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8DCD79-3570-4A34-9C23-BA662979F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43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2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6600" y="1600200"/>
            <a:ext cx="1295400" cy="479425"/>
          </a:xfrm>
        </p:spPr>
        <p:txBody>
          <a:bodyPr>
            <a:noAutofit/>
          </a:bodyPr>
          <a:lstStyle/>
          <a:p>
            <a:pPr algn="r"/>
            <a:r>
              <a:rPr lang="fa-IR" sz="3600" dirty="0">
                <a:solidFill>
                  <a:srgbClr val="7030A0"/>
                </a:solidFill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2242625"/>
            <a:ext cx="7543800" cy="3200400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ar-S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تنوع ویژگی‌های زمین‌شناسی مخازن</a:t>
            </a:r>
            <a:r>
              <a:rPr lang="fa-IR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کربناته</a:t>
            </a:r>
            <a:r>
              <a:rPr lang="ar-S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منجربه غیرقابل پیش‌بینی ‌شدن رفتار مخزنی در فواصل حفاری‌نشده بین چاهی در</a:t>
            </a:r>
            <a:r>
              <a:rPr lang="fa-IR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مناطق </a:t>
            </a:r>
            <a:r>
              <a:rPr lang="ar-S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مورد مطالعه می‌شود. </a:t>
            </a:r>
            <a:endParaRPr lang="fa-IR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a-IR" sz="1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a-IR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تاکنون </a:t>
            </a:r>
            <a:r>
              <a:rPr lang="ar-S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روش‌های گوناگونی برای درک ناهمگنی مخازن صورت گرفته است.</a:t>
            </a:r>
            <a:endParaRPr lang="fa-IR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ar-S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استفاده از گونه‌های سنگی، رخساره‌های الکتریکی، رخساره‌های دیاژنزی، شبیه‌سازی و مدل‌سازی عددی برای شبیه‌سازی جریان و تعیین خواص مخزنی بین چاهی برای مدیریت ناهمگنی انجام شده است</a:t>
            </a:r>
            <a:r>
              <a:rPr lang="fa-IR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ar-S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a-IR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a-IR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ناهمگنی مخازن کربناته ‌مشکل اساسی در اکتشاف این نوع مخازن است و درک دقیق و عمیق آن، موجب تسهیل در روند اکتشاف خواهد شد.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0935C-5C54-432A-A5B5-9F811ED79186}"/>
              </a:ext>
            </a:extLst>
          </p:cNvPr>
          <p:cNvSpPr txBox="1"/>
          <p:nvPr/>
        </p:nvSpPr>
        <p:spPr>
          <a:xfrm>
            <a:off x="457200" y="624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1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0A056-AB4D-46D8-9DD5-3E89C6E6A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94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4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6600" y="1600200"/>
            <a:ext cx="1295400" cy="479425"/>
          </a:xfrm>
        </p:spPr>
        <p:txBody>
          <a:bodyPr>
            <a:noAutofit/>
          </a:bodyPr>
          <a:lstStyle/>
          <a:p>
            <a:pPr algn="r"/>
            <a:r>
              <a:rPr lang="fa-IR" sz="3600" dirty="0">
                <a:solidFill>
                  <a:srgbClr val="7030A0"/>
                </a:solidFill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2563836"/>
            <a:ext cx="7543800" cy="729175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ar-SA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هدف پژوهش حاضر</a:t>
            </a:r>
            <a:r>
              <a:rPr lang="fa-IR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  <a:r>
              <a:rPr lang="ar-S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کمی‌سازی ناهمگنی با استفاده از داده‌های چاه‌پیمایی و محاسبه نگار ناهمگنی با استفاده از ضریب لورنز در عضو دالان بالایی سازند دالان است. </a:t>
            </a: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0935C-5C54-432A-A5B5-9F811ED79186}"/>
              </a:ext>
            </a:extLst>
          </p:cNvPr>
          <p:cNvSpPr txBox="1"/>
          <p:nvPr/>
        </p:nvSpPr>
        <p:spPr>
          <a:xfrm>
            <a:off x="457200" y="624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2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46EB3-45E5-4B97-81F0-4A534C311C34}"/>
              </a:ext>
            </a:extLst>
          </p:cNvPr>
          <p:cNvSpPr/>
          <p:nvPr/>
        </p:nvSpPr>
        <p:spPr>
          <a:xfrm>
            <a:off x="1752600" y="3564990"/>
            <a:ext cx="56388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تعیین ناهمگنی مشخصات مخزنی و کمی‌سازی ناهمگنی برای تعیین مقدار و درجه ناهمگنی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3D3300-F49F-4910-99EA-65D76DB7A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1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0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5262141"/>
            <a:ext cx="7772400" cy="479425"/>
          </a:xfrm>
        </p:spPr>
        <p:txBody>
          <a:bodyPr>
            <a:normAutofit/>
          </a:bodyPr>
          <a:lstStyle/>
          <a:p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موقعیت جغرافیایی و زمین‌شناسی سازند دالان</a:t>
            </a:r>
            <a:endParaRPr lang="fa-I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314793-02D3-4595-88E0-0E3188C8D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71" y="1766161"/>
            <a:ext cx="5508457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3788D7-0F30-42E4-A7FF-156782A9EF7C}"/>
              </a:ext>
            </a:extLst>
          </p:cNvPr>
          <p:cNvSpPr txBox="1"/>
          <p:nvPr/>
        </p:nvSpPr>
        <p:spPr>
          <a:xfrm>
            <a:off x="457200" y="624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C27AD-6046-4413-86B4-666B9A2D4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5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7924800" cy="3733799"/>
          </a:xfrm>
        </p:spPr>
        <p:txBody>
          <a:bodyPr>
            <a:normAutofit/>
          </a:bodyPr>
          <a:lstStyle/>
          <a:p>
            <a:pPr algn="just"/>
            <a:endParaRPr lang="fa-I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/>
            <a:r>
              <a:rPr lang="fa-IR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مراحل کمی‌سازی ناهمگنی برای مثال با در نظر گرفتن داده‌های نگار تخلخل نوترون از چاه مورد مطالعه:</a:t>
            </a:r>
            <a:endParaRPr lang="fa-IR" sz="1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a-I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داده‌های نگار چاه‌پیمایی تخلخل نوترون به فواصل مشخص برای مثال فاصله ده متری از بالای قسمت مخزنی سازند تا بخش موردنظر تقسیم ‌شود.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a-I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داده‌های درون هر یک از فاصله‌های ده متری از طریق اندازه‌گیری‌ ناهمگنی ضریب لورنز محاسبه شود.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a-I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مقدار عددی ناهمگنی به‌دست‌آمده به هر سطح عمق در بازه ده متری اختصاص داده ‌شود و یک نگار ناهمگنی در مقیاس عمقی قابل مقایسه با داده‌های اصلی تولید شود. </a:t>
            </a:r>
          </a:p>
          <a:p>
            <a:pPr algn="just"/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6DF28-EA64-4310-8B99-9AEBEDD7C0A5}"/>
              </a:ext>
            </a:extLst>
          </p:cNvPr>
          <p:cNvSpPr txBox="1"/>
          <p:nvPr/>
        </p:nvSpPr>
        <p:spPr>
          <a:xfrm>
            <a:off x="7162800" y="137101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solidFill>
                  <a:srgbClr val="7030A0"/>
                </a:solidFill>
                <a:cs typeface="B Nazanin" panose="00000400000000000000" pitchFamily="2" charset="-78"/>
              </a:rPr>
              <a:t>روش</a:t>
            </a:r>
            <a:endParaRPr lang="en-US" sz="36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CDF0A5-9846-42C9-88B7-C1DEF3512AD1}"/>
              </a:ext>
            </a:extLst>
          </p:cNvPr>
          <p:cNvSpPr/>
          <p:nvPr/>
        </p:nvSpPr>
        <p:spPr>
          <a:xfrm>
            <a:off x="1398270" y="2337286"/>
            <a:ext cx="6042660" cy="8778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73FBD4-C164-4DDA-AB06-CEF8D2901402}"/>
              </a:ext>
            </a:extLst>
          </p:cNvPr>
          <p:cNvSpPr txBox="1"/>
          <p:nvPr/>
        </p:nvSpPr>
        <p:spPr>
          <a:xfrm>
            <a:off x="1252318" y="2453051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نگار ناهمگنی روشی آماری برای کمی‌سازی ناهمگنی است که با داده‌های نگارهای چاه‌پیمایی در فواصل عمقی مشخص شده ای اعمال می‌شود.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E68A18-0167-4D21-AA48-87D66F21D715}"/>
              </a:ext>
            </a:extLst>
          </p:cNvPr>
          <p:cNvSpPr txBox="1"/>
          <p:nvPr/>
        </p:nvSpPr>
        <p:spPr>
          <a:xfrm>
            <a:off x="457200" y="624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4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8AE6A3-8DE3-4B52-B8F1-2BA044AB6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6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514601"/>
            <a:ext cx="7588348" cy="1447799"/>
          </a:xfrm>
        </p:spPr>
        <p:txBody>
          <a:bodyPr>
            <a:normAutofit/>
          </a:bodyPr>
          <a:lstStyle/>
          <a:p>
            <a:pPr algn="just"/>
            <a:endParaRPr lang="fa-I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/>
            <a:r>
              <a:rPr lang="fa-IR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داده‌های نگارهای چاه‌پیمایی در مقیاس‌های مختلف وجود دارند. برای مثال چگالی معمولاً بین 1/95 تا 2/95 گرم بر سانتی‌متر مکعب و داده‌های صوتی بین 40 تا 140 میکروثانیه بر متر متغیر است، بنابراین داده‌ها از صفر تا یک نرمال می‌شود تا امکان مقایسه مستقیم و همچنین ثبت تنوع داخلی فراهم شود. </a:t>
            </a:r>
            <a:endPara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6DF28-EA64-4310-8B99-9AEBEDD7C0A5}"/>
              </a:ext>
            </a:extLst>
          </p:cNvPr>
          <p:cNvSpPr txBox="1"/>
          <p:nvPr/>
        </p:nvSpPr>
        <p:spPr>
          <a:xfrm>
            <a:off x="7207348" y="1524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solidFill>
                  <a:srgbClr val="7030A0"/>
                </a:solidFill>
                <a:cs typeface="B Nazanin" panose="00000400000000000000" pitchFamily="2" charset="-78"/>
              </a:rPr>
              <a:t>روش</a:t>
            </a:r>
            <a:endParaRPr lang="en-US" sz="36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E68A18-0167-4D21-AA48-87D66F21D715}"/>
              </a:ext>
            </a:extLst>
          </p:cNvPr>
          <p:cNvSpPr txBox="1"/>
          <p:nvPr/>
        </p:nvSpPr>
        <p:spPr>
          <a:xfrm>
            <a:off x="457200" y="624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5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11D25-1622-4D8E-85F9-FBA940CB452B}"/>
              </a:ext>
            </a:extLst>
          </p:cNvPr>
          <p:cNvSpPr txBox="1"/>
          <p:nvPr/>
        </p:nvSpPr>
        <p:spPr>
          <a:xfrm>
            <a:off x="952500" y="4459068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ضریب لورنز به تفاوت در مقادیر کم و زیاد در فواصل تعیین‌شده داده‌ها همراه با فراوانی داده‌ها و دامنه تغییرات پاسخ می‌دهد.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A3B38-60EC-419E-8E32-49540EB62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30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5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19E2146-379E-4B6C-B6EC-25946AEA8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767418"/>
              </p:ext>
            </p:extLst>
          </p:nvPr>
        </p:nvGraphicFramePr>
        <p:xfrm>
          <a:off x="1738286" y="1806452"/>
          <a:ext cx="1428750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20D1161-7F39-4224-B04C-89B349965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926336"/>
              </p:ext>
            </p:extLst>
          </p:nvPr>
        </p:nvGraphicFramePr>
        <p:xfrm>
          <a:off x="3574097" y="3807997"/>
          <a:ext cx="1995805" cy="185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5514417-CD61-4110-B7FD-2CEC26782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098220"/>
              </p:ext>
            </p:extLst>
          </p:nvPr>
        </p:nvGraphicFramePr>
        <p:xfrm>
          <a:off x="5976963" y="1725832"/>
          <a:ext cx="156083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3DD56A1-CBAF-475D-93E9-1BA5FF26DD20}"/>
              </a:ext>
            </a:extLst>
          </p:cNvPr>
          <p:cNvSpPr txBox="1"/>
          <p:nvPr/>
        </p:nvSpPr>
        <p:spPr>
          <a:xfrm>
            <a:off x="457200" y="624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2210AD-93F7-4C11-9ADC-CEEF294D2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64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0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57406-02A2-4830-B48C-3B4603514315}"/>
              </a:ext>
            </a:extLst>
          </p:cNvPr>
          <p:cNvSpPr txBox="1"/>
          <p:nvPr/>
        </p:nvSpPr>
        <p:spPr>
          <a:xfrm>
            <a:off x="952500" y="2029730"/>
            <a:ext cx="723900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spcBef>
                <a:spcPts val="0"/>
              </a:spcBef>
              <a:spcAft>
                <a:spcPts val="800"/>
              </a:spcAft>
            </a:pPr>
            <a:r>
              <a:rPr lang="ar-SA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رسم منحنی لورنز</a:t>
            </a:r>
            <a:endParaRPr lang="fa-IR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285750" marR="0" indent="-285750" algn="just" rt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SA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مقدار تجمعی از ویژگی‌ای (به‌عنوان مثال داده‌های نگار تخلخل نوترون) که از مقادیر به‌صورت نزولی مرتب شده است، در برابر افزایش عمق تجمعی </a:t>
            </a:r>
            <a:r>
              <a:rPr lang="fa-IR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محاسبه </a:t>
            </a:r>
            <a:r>
              <a:rPr lang="ar-SA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می‌شود</a:t>
            </a:r>
            <a:r>
              <a:rPr lang="fa-IR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r>
              <a:rPr lang="ar-SA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fa-IR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285750" marR="0" indent="-285750" algn="just" rt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SA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یک سازند کاملاً همگن ویژگی تجمعی با یک مقدار ثابت نسبت‌به عمق افزایش خواهد یافت و خط برابری کامل را نشان خواهد داد.</a:t>
            </a:r>
            <a:endParaRPr lang="fa-IR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285750" marR="0" indent="-285750" algn="just" rt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SA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افزایش در ناهمگنی ویژگی مورد‌نظر، منحنی لورنز را از خط برابری کامل دور خواهد کرد. </a:t>
            </a:r>
            <a:endParaRPr lang="fa-IR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285750" marR="0" indent="-285750" algn="just" rt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SA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ضریب لورنز (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Lc</a:t>
            </a:r>
            <a:r>
              <a:rPr lang="ar-SA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 به‌عنوان دو برابر مساحت بین منحنی لورنز و خط برابری کامل تعریف می‌شود. </a:t>
            </a:r>
            <a:endParaRPr lang="fa-IR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algn="just" rtl="1">
              <a:spcBef>
                <a:spcPts val="0"/>
              </a:spcBef>
              <a:spcAft>
                <a:spcPts val="800"/>
              </a:spcAft>
            </a:pPr>
            <a:endParaRPr lang="fa-IR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algn="ctr" rtl="1">
              <a:spcBef>
                <a:spcPts val="0"/>
              </a:spcBef>
              <a:spcAft>
                <a:spcPts val="800"/>
              </a:spcAft>
            </a:pPr>
            <a:r>
              <a:rPr lang="ar-SA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یک </a:t>
            </a:r>
            <a:r>
              <a:rPr lang="fa-IR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سامانه</a:t>
            </a:r>
            <a:r>
              <a:rPr lang="ar-SA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r>
              <a:rPr lang="ar-SA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کاملاً همگن مقدار ضریب لورنز برابر صفر خواهد بود. </a:t>
            </a:r>
            <a:endParaRPr lang="en-US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DD56A1-CBAF-475D-93E9-1BA5FF26DD20}"/>
              </a:ext>
            </a:extLst>
          </p:cNvPr>
          <p:cNvSpPr txBox="1"/>
          <p:nvPr/>
        </p:nvSpPr>
        <p:spPr>
          <a:xfrm>
            <a:off x="457200" y="624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7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46E02B-5852-4B8D-8940-CBE18FC7E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1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206211-B3F2-4CDC-8535-522F799A2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5257800" cy="426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E7A9B3-3A86-407E-90AE-DE8145B26683}"/>
              </a:ext>
            </a:extLst>
          </p:cNvPr>
          <p:cNvSpPr txBox="1"/>
          <p:nvPr/>
        </p:nvSpPr>
        <p:spPr>
          <a:xfrm>
            <a:off x="457200" y="624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8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F0A6E-C42A-4EBD-A538-1DDDB43C54AF}"/>
              </a:ext>
            </a:extLst>
          </p:cNvPr>
          <p:cNvSpPr txBox="1"/>
          <p:nvPr/>
        </p:nvSpPr>
        <p:spPr>
          <a:xfrm>
            <a:off x="2324100" y="57659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نگار ناهمگنی در چهار مقیاس عمقی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CC08ED-C8E9-4507-BAD8-D4805C86B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545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7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2">
    <a:majorFont>
      <a:latin typeface="Times New Roman"/>
      <a:ea typeface=""/>
      <a:cs typeface="Times New Roman"/>
    </a:majorFont>
    <a:minorFont>
      <a:latin typeface="Times New Roman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2">
    <a:majorFont>
      <a:latin typeface="Times New Roman"/>
      <a:ea typeface=""/>
      <a:cs typeface="Times New Roman"/>
    </a:majorFont>
    <a:minorFont>
      <a:latin typeface="Times New Roman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2">
    <a:majorFont>
      <a:latin typeface="Times New Roman"/>
      <a:ea typeface=""/>
      <a:cs typeface="Times New Roman"/>
    </a:majorFont>
    <a:minorFont>
      <a:latin typeface="Times New Roman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1400</TotalTime>
  <Words>1045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 Nazanin</vt:lpstr>
      <vt:lpstr>Calibri</vt:lpstr>
      <vt:lpstr>Times New Roman</vt:lpstr>
      <vt:lpstr>Wingdings</vt:lpstr>
      <vt:lpstr>Office Theme</vt:lpstr>
      <vt:lpstr>معرفی نگار ناهمگنی و کاربرد آن در سازندهای کربناته، عضو دالان بالایی در مرکز خلیج فارس   </vt:lpstr>
      <vt:lpstr>مقدمه</vt:lpstr>
      <vt:lpstr>مقدمه</vt:lpstr>
      <vt:lpstr>موقعیت جغرافیایی و زمین‌شناسی سازند دالان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در این پژوهش فقط از چهار پنجره داده به فواصل یک، دو، پنج و ده متر استفاده شده است.   با کاهش اندازه پنجره داده از ده به یک متر وضوح و دقت محاسبات بیشتر می‌شود.   نگارهای ناهمگنی در فواصل مختلف، ویژگی‌های یکسانی را از نظر تغییرات، کاهش و افزایش عمومی نشان می‌دهند.     در فاصله یک متری فقط از پنج داده استفاده می‌شود که تقریباً اثر اصلی نگار چاه‌پیمایی را بازگو می‌کند.  </vt:lpstr>
      <vt:lpstr>نتایج</vt:lpstr>
      <vt:lpstr>نتایج</vt:lpstr>
      <vt:lpstr>PowerPoint Presentation</vt:lpstr>
      <vt:lpstr>PowerPoint Presentation</vt:lpstr>
      <vt:lpstr>منابع</vt:lpstr>
      <vt:lpstr>با تشکر از توجه شما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SHH</dc:creator>
  <cp:lastModifiedBy>M.F</cp:lastModifiedBy>
  <cp:revision>35</cp:revision>
  <dcterms:created xsi:type="dcterms:W3CDTF">2021-07-02T12:17:55Z</dcterms:created>
  <dcterms:modified xsi:type="dcterms:W3CDTF">2026-02-26T09:46:10Z</dcterms:modified>
</cp:coreProperties>
</file>